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6"/>
  </p:notesMasterIdLst>
  <p:sldIdLst>
    <p:sldId id="269" r:id="rId2"/>
    <p:sldId id="298" r:id="rId3"/>
    <p:sldId id="302" r:id="rId4"/>
    <p:sldId id="303" r:id="rId5"/>
  </p:sldIdLst>
  <p:sldSz cx="12192000" cy="6858000"/>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9D"/>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FEBB4-7148-4F1E-9626-8CCF50D799FC}">
  <a:tblStyle styleId="{117FEBB4-7148-4F1E-9626-8CCF50D799F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FF138BC-4FD1-494D-9BEB-9231F79C624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153" autoAdjust="0"/>
    <p:restoredTop sz="94633" autoAdjust="0"/>
  </p:normalViewPr>
  <p:slideViewPr>
    <p:cSldViewPr snapToGrid="0" snapToObjects="1">
      <p:cViewPr varScale="1">
        <p:scale>
          <a:sx n="62" d="100"/>
          <a:sy n="62" d="100"/>
        </p:scale>
        <p:origin x="56" y="136"/>
      </p:cViewPr>
      <p:guideLst>
        <p:guide orient="horz" pos="2160"/>
        <p:guide pos="3840"/>
      </p:guideLst>
    </p:cSldViewPr>
  </p:slideViewPr>
  <p:outlineViewPr>
    <p:cViewPr>
      <p:scale>
        <a:sx n="33" d="100"/>
        <a:sy n="33" d="100"/>
      </p:scale>
      <p:origin x="0" y="12296"/>
    </p:cViewPr>
  </p:outlin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82118" cy="46481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98101" y="0"/>
            <a:ext cx="2982118" cy="46481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42900" y="696912"/>
            <a:ext cx="6196012"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8181" y="4415789"/>
            <a:ext cx="5505450" cy="4183379"/>
          </a:xfrm>
          <a:prstGeom prst="rect">
            <a:avLst/>
          </a:prstGeom>
          <a:noFill/>
          <a:ln>
            <a:noFill/>
          </a:ln>
        </p:spPr>
        <p:txBody>
          <a:bodyPr spcFirstLastPara="1" wrap="square" lIns="91425" tIns="91425" rIns="91425" bIns="91425" anchor="t" anchorCtr="0"/>
          <a:lstStyle>
            <a:lvl1pPr marL="457200" marR="0" lvl="0"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1pPr>
            <a:lvl2pPr marL="914400" marR="0" lvl="1"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2pPr>
            <a:lvl3pPr marL="1371600" marR="0" lvl="2"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3pPr>
            <a:lvl4pPr marL="1828800" marR="0" lvl="3"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4pPr>
            <a:lvl5pPr marL="2286000" marR="0" lvl="4"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5pPr>
            <a:lvl6pPr marL="2743200" marR="0" lvl="5"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6pPr>
            <a:lvl7pPr marL="3200400" marR="0" lvl="6"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2982118" cy="464819"/>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98101" y="8829967"/>
            <a:ext cx="2982118" cy="464819"/>
          </a:xfrm>
          <a:prstGeom prst="rect">
            <a:avLst/>
          </a:prstGeom>
          <a:noFill/>
          <a:ln>
            <a:noFill/>
          </a:ln>
        </p:spPr>
        <p:txBody>
          <a:bodyPr spcFirstLastPara="1" wrap="square" lIns="92425" tIns="46200" rIns="92425" bIns="46200" anchor="b" anchorCtr="0">
            <a:noAutofit/>
          </a:bodyPr>
          <a:lstStyle/>
          <a:p>
            <a:pPr marL="0" marR="0" lvl="0" indent="0" algn="r" rtl="0">
              <a:lnSpc>
                <a:spcPct val="100000"/>
              </a:lnSpc>
              <a:spcBef>
                <a:spcPts val="0"/>
              </a:spcBef>
              <a:spcAft>
                <a:spcPts val="0"/>
              </a:spcAft>
              <a:buClr>
                <a:schemeClr val="dk1"/>
              </a:buClr>
              <a:buFont typeface="Calibri"/>
              <a:buNone/>
            </a:pPr>
            <a:fld id="{00000000-1234-1234-1234-123412341234}" type="slidenum">
              <a:rPr lang="en-C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548813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7" name="Shape 17"/>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18" name="Shape 18"/>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19" name="Shape 19"/>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20" name="Shape 20"/>
          <p:cNvSpPr txBox="1">
            <a:spLocks noGrp="1"/>
          </p:cNvSpPr>
          <p:nvPr>
            <p:ph type="ctrTitle"/>
          </p:nvPr>
        </p:nvSpPr>
        <p:spPr>
          <a:xfrm>
            <a:off x="1447800" y="3419475"/>
            <a:ext cx="9144000" cy="1247774"/>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rgbClr val="7F7F7F"/>
              </a:buClr>
              <a:buSzPts val="1400"/>
              <a:buFont typeface="Arial"/>
              <a:buNone/>
              <a:defRPr sz="4400" b="0" i="0" u="none" strike="noStrike" cap="none">
                <a:solidFill>
                  <a:srgbClr val="7F7F7F"/>
                </a:solidFill>
                <a:latin typeface="Arial"/>
                <a:ea typeface="Arial"/>
                <a:cs typeface="Arial"/>
                <a:sym typeface="Arial"/>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21" name="Shape 21"/>
          <p:cNvSpPr txBox="1">
            <a:spLocks noGrp="1"/>
          </p:cNvSpPr>
          <p:nvPr>
            <p:ph type="subTitle" idx="1"/>
          </p:nvPr>
        </p:nvSpPr>
        <p:spPr>
          <a:xfrm>
            <a:off x="1447800" y="4667250"/>
            <a:ext cx="9144000" cy="428625"/>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rgbClr val="00B4C2"/>
              </a:buClr>
              <a:buSzPts val="2800"/>
              <a:buFont typeface="Arial"/>
              <a:buNone/>
              <a:defRPr sz="2400" b="0" i="0" u="none" strike="noStrike" cap="none">
                <a:solidFill>
                  <a:srgbClr val="00B4C2"/>
                </a:solidFill>
                <a:latin typeface="Calibri"/>
                <a:ea typeface="Calibri"/>
                <a:cs typeface="Calibri"/>
                <a:sym typeface="Calibri"/>
              </a:defRPr>
            </a:lvl1pPr>
            <a:lvl2pPr marL="457200" marR="0" lvl="1" indent="0" algn="ctr" rtl="0">
              <a:lnSpc>
                <a:spcPct val="90000"/>
              </a:lnSpc>
              <a:spcBef>
                <a:spcPts val="500"/>
              </a:spcBef>
              <a:spcAft>
                <a:spcPts val="0"/>
              </a:spcAft>
              <a:buClr>
                <a:srgbClr val="7F7F7F"/>
              </a:buClr>
              <a:buSzPts val="2400"/>
              <a:buFont typeface="Arial"/>
              <a:buNone/>
              <a:defRPr sz="2000" b="0" i="0" u="none" strike="noStrike" cap="none">
                <a:solidFill>
                  <a:srgbClr val="7F7F7F"/>
                </a:solidFill>
                <a:latin typeface="Calibri"/>
                <a:ea typeface="Calibri"/>
                <a:cs typeface="Calibri"/>
                <a:sym typeface="Calibri"/>
              </a:defRPr>
            </a:lvl2pPr>
            <a:lvl3pPr marL="914400" marR="0" lvl="2" indent="0" algn="ctr" rtl="0">
              <a:lnSpc>
                <a:spcPct val="90000"/>
              </a:lnSpc>
              <a:spcBef>
                <a:spcPts val="500"/>
              </a:spcBef>
              <a:spcAft>
                <a:spcPts val="0"/>
              </a:spcAft>
              <a:buClr>
                <a:srgbClr val="7F7F7F"/>
              </a:buClr>
              <a:buSzPts val="2000"/>
              <a:buFont typeface="Arial"/>
              <a:buNone/>
              <a:defRPr sz="1800" b="0" i="0" u="none" strike="noStrike" cap="none">
                <a:solidFill>
                  <a:srgbClr val="7F7F7F"/>
                </a:solidFill>
                <a:latin typeface="Calibri"/>
                <a:ea typeface="Calibri"/>
                <a:cs typeface="Calibri"/>
                <a:sym typeface="Calibri"/>
              </a:defRPr>
            </a:lvl3pPr>
            <a:lvl4pPr marL="1371600" marR="0" lvl="3" indent="0" algn="ctr" rtl="0">
              <a:lnSpc>
                <a:spcPct val="90000"/>
              </a:lnSpc>
              <a:spcBef>
                <a:spcPts val="500"/>
              </a:spcBef>
              <a:spcAft>
                <a:spcPts val="0"/>
              </a:spcAft>
              <a:buClr>
                <a:srgbClr val="7F7F7F"/>
              </a:buClr>
              <a:buSzPts val="1800"/>
              <a:buFont typeface="Arial"/>
              <a:buNone/>
              <a:defRPr sz="1600" b="0" i="0" u="none" strike="noStrike" cap="none">
                <a:solidFill>
                  <a:srgbClr val="7F7F7F"/>
                </a:solidFill>
                <a:latin typeface="Calibri"/>
                <a:ea typeface="Calibri"/>
                <a:cs typeface="Calibri"/>
                <a:sym typeface="Calibri"/>
              </a:defRPr>
            </a:lvl4pPr>
            <a:lvl5pPr marL="1828800" marR="0" lvl="4" indent="0" algn="ctr" rtl="0">
              <a:lnSpc>
                <a:spcPct val="90000"/>
              </a:lnSpc>
              <a:spcBef>
                <a:spcPts val="500"/>
              </a:spcBef>
              <a:spcAft>
                <a:spcPts val="0"/>
              </a:spcAft>
              <a:buClr>
                <a:srgbClr val="7F7F7F"/>
              </a:buClr>
              <a:buSzPts val="1800"/>
              <a:buFont typeface="Arial"/>
              <a:buNone/>
              <a:defRPr sz="1600" b="0" i="0" u="none" strike="noStrike" cap="none">
                <a:solidFill>
                  <a:srgbClr val="7F7F7F"/>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4038600" y="61563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1"/>
        <p:cNvGrpSpPr/>
        <p:nvPr/>
      </p:nvGrpSpPr>
      <p:grpSpPr>
        <a:xfrm>
          <a:off x="0" y="0"/>
          <a:ext cx="0" cy="0"/>
          <a:chOff x="0" y="0"/>
          <a:chExt cx="0" cy="0"/>
        </a:xfrm>
      </p:grpSpPr>
      <p:pic>
        <p:nvPicPr>
          <p:cNvPr id="32" name="Shape 32"/>
          <p:cNvPicPr preferRelativeResize="0"/>
          <p:nvPr/>
        </p:nvPicPr>
        <p:blipFill rotWithShape="1">
          <a:blip r:embed="rId2">
            <a:alphaModFix/>
          </a:blip>
          <a:srcRect/>
          <a:stretch/>
        </p:blipFill>
        <p:spPr>
          <a:xfrm>
            <a:off x="838200" y="5800725"/>
            <a:ext cx="1422093" cy="789850"/>
          </a:xfrm>
          <a:prstGeom prst="rect">
            <a:avLst/>
          </a:prstGeom>
          <a:noFill/>
          <a:ln>
            <a:noFill/>
          </a:ln>
        </p:spPr>
      </p:pic>
      <p:sp>
        <p:nvSpPr>
          <p:cNvPr id="33" name="Shape 33"/>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4" name="Shape 34"/>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5" name="Shape 35"/>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6" name="Shape 36"/>
          <p:cNvSpPr txBox="1">
            <a:spLocks noGrp="1"/>
          </p:cNvSpPr>
          <p:nvPr>
            <p:ph type="title"/>
          </p:nvPr>
        </p:nvSpPr>
        <p:spPr>
          <a:xfrm>
            <a:off x="838200" y="365125"/>
            <a:ext cx="10515599" cy="815406"/>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000" b="1" i="0" u="none" strike="noStrike" cap="none">
                <a:solidFill>
                  <a:srgbClr val="00B4C2"/>
                </a:solidFill>
                <a:latin typeface="Meiryo UI" panose="020B0604030504040204" pitchFamily="50" charset="-128"/>
                <a:ea typeface="Meiryo UI" panose="020B0604030504040204" pitchFamily="50" charset="-128"/>
                <a:cs typeface="Meiryo UI" panose="020B0604030504040204" pitchFamily="50" charset="-128"/>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dirty="0"/>
          </a:p>
        </p:txBody>
      </p:sp>
      <p:sp>
        <p:nvSpPr>
          <p:cNvPr id="37" name="Shape 37"/>
          <p:cNvSpPr txBox="1">
            <a:spLocks noGrp="1"/>
          </p:cNvSpPr>
          <p:nvPr>
            <p:ph type="body" idx="1"/>
          </p:nvPr>
        </p:nvSpPr>
        <p:spPr>
          <a:xfrm>
            <a:off x="838200" y="1255595"/>
            <a:ext cx="10515599" cy="43399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Meiryo UI" panose="020B0604030504040204" pitchFamily="50" charset="-128"/>
                <a:ea typeface="Meiryo UI" panose="020B0604030504040204" pitchFamily="50" charset="-128"/>
                <a:cs typeface="Meiryo UI" panose="020B0604030504040204" pitchFamily="50" charset="-128"/>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4038600" y="6237287"/>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10048875" y="6235700"/>
            <a:ext cx="130492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Shape 41"/>
        <p:cNvGrpSpPr/>
        <p:nvPr/>
      </p:nvGrpSpPr>
      <p:grpSpPr>
        <a:xfrm>
          <a:off x="0" y="0"/>
          <a:ext cx="0" cy="0"/>
          <a:chOff x="0" y="0"/>
          <a:chExt cx="0" cy="0"/>
        </a:xfrm>
      </p:grpSpPr>
      <p:sp>
        <p:nvSpPr>
          <p:cNvPr id="42" name="Shape 42"/>
          <p:cNvSpPr/>
          <p:nvPr/>
        </p:nvSpPr>
        <p:spPr>
          <a:xfrm>
            <a:off x="5019675" y="1914525"/>
            <a:ext cx="7172324" cy="1808162"/>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pic>
        <p:nvPicPr>
          <p:cNvPr id="43" name="Shape 43"/>
          <p:cNvPicPr preferRelativeResize="0"/>
          <p:nvPr/>
        </p:nvPicPr>
        <p:blipFill rotWithShape="1">
          <a:blip r:embed="rId2">
            <a:alphaModFix/>
          </a:blip>
          <a:srcRect/>
          <a:stretch/>
        </p:blipFill>
        <p:spPr>
          <a:xfrm>
            <a:off x="838200" y="5800725"/>
            <a:ext cx="1422093" cy="789850"/>
          </a:xfrm>
          <a:prstGeom prst="rect">
            <a:avLst/>
          </a:prstGeom>
          <a:noFill/>
          <a:ln>
            <a:noFill/>
          </a:ln>
        </p:spPr>
      </p:pic>
      <p:pic>
        <p:nvPicPr>
          <p:cNvPr id="44" name="Shape 44"/>
          <p:cNvPicPr preferRelativeResize="0"/>
          <p:nvPr/>
        </p:nvPicPr>
        <p:blipFill rotWithShape="1">
          <a:blip r:embed="rId3">
            <a:alphaModFix/>
          </a:blip>
          <a:srcRect/>
          <a:stretch/>
        </p:blipFill>
        <p:spPr>
          <a:xfrm>
            <a:off x="838200" y="1914525"/>
            <a:ext cx="4051287" cy="1802512"/>
          </a:xfrm>
          <a:prstGeom prst="rect">
            <a:avLst/>
          </a:prstGeom>
          <a:noFill/>
          <a:ln>
            <a:noFill/>
          </a:ln>
        </p:spPr>
      </p:pic>
      <p:sp>
        <p:nvSpPr>
          <p:cNvPr id="45" name="Shape 45"/>
          <p:cNvSpPr txBox="1">
            <a:spLocks noGrp="1"/>
          </p:cNvSpPr>
          <p:nvPr>
            <p:ph type="title"/>
          </p:nvPr>
        </p:nvSpPr>
        <p:spPr>
          <a:xfrm>
            <a:off x="5153023" y="1914525"/>
            <a:ext cx="7038976" cy="1807932"/>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lt1"/>
              </a:buClr>
              <a:buSzPts val="1400"/>
              <a:buFont typeface="Calibri"/>
              <a:buNone/>
              <a:defRPr sz="4400" b="0" i="0" u="none" strike="noStrike" cap="none">
                <a:solidFill>
                  <a:schemeClr val="lt1"/>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237287"/>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10048875" y="6235700"/>
            <a:ext cx="130492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9"/>
        <p:cNvGrpSpPr/>
        <p:nvPr/>
      </p:nvGrpSpPr>
      <p:grpSpPr>
        <a:xfrm>
          <a:off x="0" y="0"/>
          <a:ext cx="0" cy="0"/>
          <a:chOff x="0" y="0"/>
          <a:chExt cx="0" cy="0"/>
        </a:xfrm>
      </p:grpSpPr>
      <p:pic>
        <p:nvPicPr>
          <p:cNvPr id="50" name="Shape 50"/>
          <p:cNvPicPr preferRelativeResize="0"/>
          <p:nvPr/>
        </p:nvPicPr>
        <p:blipFill rotWithShape="1">
          <a:blip r:embed="rId2">
            <a:alphaModFix/>
          </a:blip>
          <a:srcRect/>
          <a:stretch/>
        </p:blipFill>
        <p:spPr>
          <a:xfrm>
            <a:off x="838200" y="5800725"/>
            <a:ext cx="1422093" cy="789850"/>
          </a:xfrm>
          <a:prstGeom prst="rect">
            <a:avLst/>
          </a:prstGeom>
          <a:noFill/>
          <a:ln>
            <a:noFill/>
          </a:ln>
        </p:spPr>
      </p:pic>
      <p:sp>
        <p:nvSpPr>
          <p:cNvPr id="51" name="Shape 51"/>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2" name="Shape 52"/>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3" name="Shape 53"/>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4" name="Shape 54"/>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a:off x="838200" y="1825625"/>
            <a:ext cx="5181600" cy="386079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2"/>
          </p:nvPr>
        </p:nvSpPr>
        <p:spPr>
          <a:xfrm>
            <a:off x="6172200" y="1825625"/>
            <a:ext cx="5181600" cy="386079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038600" y="61944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10220325" y="6194425"/>
            <a:ext cx="113347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92075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dirty="0"/>
          </a:p>
        </p:txBody>
      </p:sp>
      <p:sp>
        <p:nvSpPr>
          <p:cNvPr id="11" name="Shape 11"/>
          <p:cNvSpPr txBox="1">
            <a:spLocks noGrp="1"/>
          </p:cNvSpPr>
          <p:nvPr>
            <p:ph type="body" idx="1"/>
          </p:nvPr>
        </p:nvSpPr>
        <p:spPr>
          <a:xfrm>
            <a:off x="838200" y="1351128"/>
            <a:ext cx="10515599" cy="4303547"/>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1944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10220325" y="6194425"/>
            <a:ext cx="113347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5317" y="1727151"/>
            <a:ext cx="9144000" cy="2210227"/>
          </a:xfrm>
        </p:spPr>
        <p:txBody>
          <a:bodyPr anchor="ctr"/>
          <a:lstStyle/>
          <a:p>
            <a:pPr algn="l"/>
            <a: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OpenChain Japan WG</a:t>
            </a:r>
            <a:b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Tooling Sub Working Group</a:t>
            </a:r>
            <a:b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3200"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3200"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回ミーティング</a:t>
            </a:r>
            <a:endParaRPr kumimoji="1" lang="ja-JP" altLang="en-US" sz="3200" dirty="0">
              <a:solidFill>
                <a:srgbClr val="00849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2003612" y="4408227"/>
            <a:ext cx="9144000" cy="1535372"/>
          </a:xfrm>
        </p:spPr>
        <p:txBody>
          <a:bodyPr/>
          <a:lstStyle/>
          <a:p>
            <a:pPr algn="r"/>
            <a:r>
              <a:rPr kumimoji="1" lang="en-US" altLang="ja-JP" dirty="0" smtClean="0"/>
              <a:t>Yoshitake Kobayashi</a:t>
            </a:r>
            <a:r>
              <a:rPr kumimoji="1" lang="ja-JP" altLang="en-US" dirty="0" smtClean="0"/>
              <a:t>　　</a:t>
            </a:r>
            <a:endParaRPr kumimoji="1" lang="en-US" altLang="ja-JP" dirty="0" smtClean="0"/>
          </a:p>
          <a:p>
            <a:pPr algn="r"/>
            <a:r>
              <a:rPr kumimoji="1" lang="en-US" altLang="ja-JP" dirty="0"/>
              <a:t>OpenChain Japan </a:t>
            </a:r>
            <a:r>
              <a:rPr kumimoji="1" lang="en-US" altLang="ja-JP" dirty="0" smtClean="0"/>
              <a:t>WG / Tooling SWG</a:t>
            </a:r>
            <a:endParaRPr kumimoji="1" lang="ja-JP" altLang="en-US" dirty="0"/>
          </a:p>
          <a:p>
            <a:pPr algn="r"/>
            <a:r>
              <a:rPr kumimoji="1" lang="en-US" altLang="ja-JP" dirty="0" smtClean="0"/>
              <a:t>2019/06/20</a:t>
            </a:r>
          </a:p>
        </p:txBody>
      </p:sp>
      <p:sp>
        <p:nvSpPr>
          <p:cNvPr id="5" name="テキスト ボックス 4"/>
          <p:cNvSpPr txBox="1"/>
          <p:nvPr/>
        </p:nvSpPr>
        <p:spPr>
          <a:xfrm>
            <a:off x="5965470" y="6275948"/>
            <a:ext cx="5251759" cy="276999"/>
          </a:xfrm>
          <a:prstGeom prst="rect">
            <a:avLst/>
          </a:prstGeom>
          <a:noFill/>
        </p:spPr>
        <p:txBody>
          <a:bodyPr wrap="none" rtlCol="0">
            <a:spAutoFit/>
          </a:bodyPr>
          <a:lstStyle/>
          <a:p>
            <a:r>
              <a:rPr kumimoji="1" lang="en-US" altLang="ja-JP" sz="1200" dirty="0" smtClean="0">
                <a:solidFill>
                  <a:schemeClr val="bg1">
                    <a:lumMod val="65000"/>
                  </a:schemeClr>
                </a:solidFill>
              </a:rPr>
              <a:t>Copyright by Toshiba Corporation and OpenChain project /  CC BY-SA 4.0</a:t>
            </a:r>
            <a:endParaRPr kumimoji="1" lang="ja-JP" altLang="en-US" sz="1200" dirty="0">
              <a:solidFill>
                <a:schemeClr val="bg1">
                  <a:lumMod val="65000"/>
                </a:schemeClr>
              </a:solidFill>
            </a:endParaRPr>
          </a:p>
        </p:txBody>
      </p:sp>
    </p:spTree>
    <p:extLst>
      <p:ext uri="{BB962C8B-B14F-4D97-AF65-F5344CB8AC3E}">
        <p14:creationId xmlns:p14="http://schemas.microsoft.com/office/powerpoint/2010/main" val="21320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CA" altLang="ja-JP" b="0" dirty="0">
                <a:solidFill>
                  <a:srgbClr val="168FDF"/>
                </a:solidFill>
                <a:latin typeface="Calibri"/>
                <a:ea typeface="Calibri"/>
                <a:cs typeface="Calibri"/>
              </a:rPr>
              <a:t>Antitrust Policy Notice</a:t>
            </a:r>
            <a:endParaRPr kumimoji="1" lang="ja-JP" altLang="en-US" dirty="0"/>
          </a:p>
        </p:txBody>
      </p:sp>
      <p:sp>
        <p:nvSpPr>
          <p:cNvPr id="3" name="テキスト プレースホルダー 2"/>
          <p:cNvSpPr>
            <a:spLocks noGrp="1"/>
          </p:cNvSpPr>
          <p:nvPr>
            <p:ph type="body" idx="1"/>
          </p:nvPr>
        </p:nvSpPr>
        <p:spPr/>
        <p:txBody>
          <a:bodyPr>
            <a:normAutofit lnSpcReduction="10000"/>
          </a:bodyPr>
          <a:lstStyle/>
          <a:p>
            <a:pPr marL="228600" lvl="0" indent="-50800">
              <a:spcBef>
                <a:spcPts val="0"/>
              </a:spcBef>
              <a:buSzPts val="2200"/>
            </a:pPr>
            <a:r>
              <a:rPr lang="en-US" altLang="ja-JP" sz="2200" dirty="0">
                <a:solidFill>
                  <a:srgbClr val="000000"/>
                </a:solidFill>
                <a:latin typeface="Segoe UI Light" panose="020B0502040204020203" pitchFamily="34" charset="0"/>
              </a:rPr>
              <a:t>Linux Foundation meetings involve participation by industry competitors, and it is the intention of the Linux Foundation to conduct all of its activities in accordance with applicable antitrust and competition laws. It is therefore extremely important that attendees adhere to meeting agendas, and be aware of, and not participate in, any activities that are prohibited under applicable US state, federal or foreign antitrust and competition laws.</a:t>
            </a:r>
          </a:p>
          <a:p>
            <a:pPr marL="228600" lvl="0" indent="-50800">
              <a:buNone/>
            </a:pPr>
            <a:endParaRPr lang="en-US" altLang="ja-JP" sz="2200" dirty="0">
              <a:solidFill>
                <a:srgbClr val="000000"/>
              </a:solidFill>
              <a:latin typeface="Segoe UI Light" panose="020B0502040204020203" pitchFamily="34" charset="0"/>
              <a:ea typeface="Calibri"/>
              <a:cs typeface="Calibri"/>
            </a:endParaRPr>
          </a:p>
          <a:p>
            <a:pPr marL="228600" lvl="0" indent="-50800">
              <a:buSzPts val="2200"/>
            </a:pPr>
            <a:r>
              <a:rPr lang="en-US" altLang="ja-JP" sz="2200" dirty="0">
                <a:solidFill>
                  <a:srgbClr val="000000"/>
                </a:solidFill>
                <a:latin typeface="Segoe UI Light" panose="020B0502040204020203" pitchFamily="34" charset="0"/>
                <a:ea typeface="Calibri"/>
                <a:cs typeface="Calibri"/>
              </a:rPr>
              <a:t>Examples of types of actions that are prohibited at Linux Foundation meetings and in connection with Linux Foundation activities are described in the Linux Foundation Antitrust Policy available at http://www.linuxfoundation.org/antitrust-policy. If you have questions about these matters, please contact your company counsel, or if you are a member of the Linux Foundation, feel free to contact Andrew </a:t>
            </a:r>
            <a:r>
              <a:rPr lang="en-US" altLang="ja-JP" sz="2200" dirty="0" err="1">
                <a:solidFill>
                  <a:srgbClr val="000000"/>
                </a:solidFill>
                <a:latin typeface="Segoe UI Light" panose="020B0502040204020203" pitchFamily="34" charset="0"/>
                <a:ea typeface="Calibri"/>
                <a:cs typeface="Calibri"/>
              </a:rPr>
              <a:t>Updegrove</a:t>
            </a:r>
            <a:r>
              <a:rPr lang="en-US" altLang="ja-JP" sz="2200" dirty="0">
                <a:solidFill>
                  <a:srgbClr val="000000"/>
                </a:solidFill>
                <a:latin typeface="Segoe UI Light" panose="020B0502040204020203" pitchFamily="34" charset="0"/>
                <a:ea typeface="Calibri"/>
                <a:cs typeface="Calibri"/>
              </a:rPr>
              <a:t> of the firm of </a:t>
            </a:r>
            <a:r>
              <a:rPr lang="en-US" altLang="ja-JP" sz="2200" dirty="0" err="1">
                <a:solidFill>
                  <a:srgbClr val="000000"/>
                </a:solidFill>
                <a:latin typeface="Segoe UI Light" panose="020B0502040204020203" pitchFamily="34" charset="0"/>
                <a:ea typeface="Calibri"/>
                <a:cs typeface="Calibri"/>
              </a:rPr>
              <a:t>Gesmer</a:t>
            </a:r>
            <a:r>
              <a:rPr lang="en-US" altLang="ja-JP" sz="2200" dirty="0">
                <a:solidFill>
                  <a:srgbClr val="000000"/>
                </a:solidFill>
                <a:latin typeface="Segoe UI Light" panose="020B0502040204020203" pitchFamily="34" charset="0"/>
                <a:ea typeface="Calibri"/>
                <a:cs typeface="Calibri"/>
              </a:rPr>
              <a:t> </a:t>
            </a:r>
            <a:r>
              <a:rPr lang="en-US" altLang="ja-JP" sz="2200" dirty="0" err="1">
                <a:solidFill>
                  <a:srgbClr val="000000"/>
                </a:solidFill>
                <a:latin typeface="Segoe UI Light" panose="020B0502040204020203" pitchFamily="34" charset="0"/>
                <a:ea typeface="Calibri"/>
                <a:cs typeface="Calibri"/>
              </a:rPr>
              <a:t>Updegrove</a:t>
            </a:r>
            <a:r>
              <a:rPr lang="en-US" altLang="ja-JP" sz="2200" dirty="0">
                <a:solidFill>
                  <a:srgbClr val="000000"/>
                </a:solidFill>
                <a:latin typeface="Segoe UI Light" panose="020B0502040204020203" pitchFamily="34" charset="0"/>
              </a:rPr>
              <a:t> LLP, which provides legal counsel to the Linux Foundation.</a:t>
            </a:r>
          </a:p>
          <a:p>
            <a:endParaRPr kumimoji="1" lang="ja-JP" altLang="en-US"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2</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00593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a:t>
            </a:r>
            <a:r>
              <a:rPr kumimoji="1" lang="ja-JP" altLang="en-US" dirty="0"/>
              <a:t>アジェンダ</a:t>
            </a:r>
          </a:p>
        </p:txBody>
      </p:sp>
      <p:sp>
        <p:nvSpPr>
          <p:cNvPr id="3" name="テキスト プレースホルダー 2"/>
          <p:cNvSpPr>
            <a:spLocks noGrp="1"/>
          </p:cNvSpPr>
          <p:nvPr>
            <p:ph type="body" idx="1"/>
          </p:nvPr>
        </p:nvSpPr>
        <p:spPr/>
        <p:txBody>
          <a:bodyPr>
            <a:normAutofit fontScale="77500" lnSpcReduction="20000"/>
          </a:bodyPr>
          <a:lstStyle/>
          <a:p>
            <a:r>
              <a:rPr kumimoji="1" lang="ja-JP" altLang="en-US" dirty="0" smtClean="0"/>
              <a:t>自己紹介（はじめての人がいると思いますので）</a:t>
            </a:r>
            <a:endParaRPr kumimoji="1" lang="en-US" altLang="ja-JP" dirty="0" smtClean="0"/>
          </a:p>
          <a:p>
            <a:pPr lvl="1"/>
            <a:r>
              <a:rPr kumimoji="1" lang="ja-JP" altLang="en-US" dirty="0" smtClean="0"/>
              <a:t>１人３０秒</a:t>
            </a:r>
            <a:endParaRPr kumimoji="1" lang="en-US" altLang="ja-JP" dirty="0" smtClean="0"/>
          </a:p>
          <a:p>
            <a:pPr lvl="1"/>
            <a:r>
              <a:rPr kumimoji="1" lang="ja-JP" altLang="en-US" dirty="0" smtClean="0"/>
              <a:t>出席社（会社名の公開可能ですか？） → 社名は</a:t>
            </a:r>
            <a:r>
              <a:rPr kumimoji="1" lang="en-US" altLang="ja-JP" dirty="0" smtClean="0"/>
              <a:t>OK</a:t>
            </a:r>
          </a:p>
          <a:p>
            <a:pPr lvl="1"/>
            <a:endParaRPr kumimoji="1" lang="en-US" altLang="ja-JP" dirty="0" smtClean="0"/>
          </a:p>
          <a:p>
            <a:r>
              <a:rPr kumimoji="1" lang="en-US" altLang="ja-JP" sz="2400" dirty="0" err="1"/>
              <a:t>ClearlyDefined</a:t>
            </a:r>
            <a:r>
              <a:rPr kumimoji="1" lang="en-US" altLang="ja-JP" sz="2400" dirty="0"/>
              <a:t> (SONY </a:t>
            </a:r>
            <a:r>
              <a:rPr kumimoji="1" lang="ja-JP" altLang="en-US" sz="2400" dirty="0"/>
              <a:t>福地さん</a:t>
            </a:r>
            <a:r>
              <a:rPr kumimoji="1" lang="en-US" altLang="ja-JP" sz="2400" dirty="0"/>
              <a:t>)</a:t>
            </a:r>
          </a:p>
          <a:p>
            <a:r>
              <a:rPr kumimoji="1" lang="en-US" altLang="ja-JP" sz="2400" dirty="0" err="1" smtClean="0"/>
              <a:t>FOSSology</a:t>
            </a:r>
            <a:r>
              <a:rPr kumimoji="1" lang="en-US" altLang="ja-JP" sz="2400" dirty="0" smtClean="0"/>
              <a:t> </a:t>
            </a:r>
            <a:r>
              <a:rPr kumimoji="1" lang="en-US" altLang="ja-JP" sz="2400" dirty="0"/>
              <a:t>REST API </a:t>
            </a:r>
            <a:r>
              <a:rPr kumimoji="1" lang="ja-JP" altLang="en-US" sz="2400" dirty="0"/>
              <a:t>の紹介 </a:t>
            </a:r>
            <a:r>
              <a:rPr kumimoji="1" lang="en-US" altLang="ja-JP" sz="2400" dirty="0"/>
              <a:t>(NEC</a:t>
            </a:r>
            <a:r>
              <a:rPr kumimoji="1" lang="ja-JP" altLang="en-US" sz="2400" dirty="0"/>
              <a:t>ソリューションイノベータ 島さん</a:t>
            </a:r>
            <a:r>
              <a:rPr kumimoji="1" lang="en-US" altLang="ja-JP" sz="2400" dirty="0"/>
              <a:t>)</a:t>
            </a:r>
          </a:p>
          <a:p>
            <a:r>
              <a:rPr kumimoji="1" lang="en-US" altLang="ja-JP" sz="2400" dirty="0" smtClean="0"/>
              <a:t>OpenChain</a:t>
            </a:r>
            <a:r>
              <a:rPr kumimoji="1" lang="ja-JP" altLang="en-US" sz="2400" dirty="0"/>
              <a:t>仕様を考慮した</a:t>
            </a:r>
            <a:r>
              <a:rPr kumimoji="1" lang="en-US" altLang="ja-JP" sz="2400" dirty="0"/>
              <a:t>SW360</a:t>
            </a:r>
            <a:r>
              <a:rPr kumimoji="1" lang="ja-JP" altLang="en-US" sz="2400" dirty="0"/>
              <a:t>の運用について </a:t>
            </a:r>
            <a:r>
              <a:rPr kumimoji="1" lang="en-US" altLang="ja-JP" sz="2400" dirty="0"/>
              <a:t>(</a:t>
            </a:r>
            <a:r>
              <a:rPr kumimoji="1" lang="ja-JP" altLang="en-US" sz="2400" dirty="0"/>
              <a:t>東芝 浜さん</a:t>
            </a:r>
            <a:r>
              <a:rPr kumimoji="1" lang="en-US" altLang="ja-JP" sz="2400" dirty="0"/>
              <a:t>)</a:t>
            </a:r>
          </a:p>
          <a:p>
            <a:r>
              <a:rPr kumimoji="1" lang="ja-JP" altLang="en-US" sz="2400" dirty="0" smtClean="0"/>
              <a:t>最近</a:t>
            </a:r>
            <a:r>
              <a:rPr kumimoji="1" lang="ja-JP" altLang="en-US" sz="2400" dirty="0"/>
              <a:t>の</a:t>
            </a:r>
            <a:r>
              <a:rPr kumimoji="1" lang="en-US" altLang="ja-JP" sz="2400" dirty="0" smtClean="0"/>
              <a:t>OpenChain</a:t>
            </a:r>
            <a:r>
              <a:rPr kumimoji="1" lang="ja-JP" altLang="en-US" sz="2400" dirty="0" smtClean="0"/>
              <a:t>本体の</a:t>
            </a:r>
            <a:r>
              <a:rPr kumimoji="1" lang="ja-JP" altLang="en-US" sz="2400" dirty="0"/>
              <a:t>ツール関係活動状況</a:t>
            </a:r>
            <a:r>
              <a:rPr kumimoji="1" lang="ja-JP" altLang="en-US" sz="2400" dirty="0" smtClean="0"/>
              <a:t>ご紹介</a:t>
            </a:r>
            <a:endParaRPr kumimoji="1" lang="en-US" altLang="ja-JP" sz="2400" dirty="0" smtClean="0"/>
          </a:p>
          <a:p>
            <a:r>
              <a:rPr kumimoji="1" lang="ja-JP" altLang="en-US" sz="2400" dirty="0" smtClean="0"/>
              <a:t>７月</a:t>
            </a:r>
            <a:r>
              <a:rPr kumimoji="1" lang="en-US" altLang="ja-JP" sz="2400" dirty="0" smtClean="0"/>
              <a:t>OpenChain</a:t>
            </a:r>
            <a:r>
              <a:rPr kumimoji="1" lang="ja-JP" altLang="en-US" sz="2400" dirty="0" smtClean="0"/>
              <a:t>全体会議について（発表社募集）</a:t>
            </a:r>
            <a:endParaRPr kumimoji="1" lang="en-US" altLang="ja-JP" sz="2400" dirty="0" smtClean="0"/>
          </a:p>
          <a:p>
            <a:pPr lvl="1"/>
            <a:endParaRPr kumimoji="1" lang="en-US" altLang="ja-JP" dirty="0"/>
          </a:p>
          <a:p>
            <a:r>
              <a:rPr kumimoji="1" lang="ja-JP" altLang="en-US" sz="2400" dirty="0" smtClean="0"/>
              <a:t>次回の日程決めましょう</a:t>
            </a:r>
            <a:endParaRPr kumimoji="1" lang="en-US" altLang="ja-JP" sz="2400" dirty="0" smtClean="0"/>
          </a:p>
          <a:p>
            <a:pPr lvl="1"/>
            <a:r>
              <a:rPr kumimoji="1" lang="en-US" altLang="ja-JP" sz="2000" dirty="0" smtClean="0"/>
              <a:t>OSSJ</a:t>
            </a:r>
            <a:r>
              <a:rPr kumimoji="1" lang="ja-JP" altLang="en-US" sz="2000" dirty="0" smtClean="0"/>
              <a:t>のあと</a:t>
            </a:r>
            <a:r>
              <a:rPr kumimoji="1" lang="en-US" altLang="ja-JP" sz="2000" dirty="0" smtClean="0"/>
              <a:t>8</a:t>
            </a:r>
            <a:r>
              <a:rPr kumimoji="1" lang="ja-JP" altLang="en-US" sz="2000" dirty="0" smtClean="0"/>
              <a:t>月くらい → </a:t>
            </a:r>
            <a:r>
              <a:rPr kumimoji="1" lang="en-US" altLang="ja-JP" sz="2000" b="1" u="sng" dirty="0" smtClean="0"/>
              <a:t>8</a:t>
            </a:r>
            <a:r>
              <a:rPr kumimoji="1" lang="ja-JP" altLang="en-US" sz="2000" b="1" u="sng" dirty="0" smtClean="0"/>
              <a:t>月</a:t>
            </a:r>
            <a:r>
              <a:rPr kumimoji="1" lang="en-US" altLang="ja-JP" sz="2000" b="1" u="sng" dirty="0" smtClean="0"/>
              <a:t>29</a:t>
            </a:r>
            <a:r>
              <a:rPr kumimoji="1" lang="ja-JP" altLang="en-US" sz="2000" b="1" u="sng" dirty="0" smtClean="0"/>
              <a:t>日または</a:t>
            </a:r>
            <a:r>
              <a:rPr kumimoji="1" lang="en-US" altLang="ja-JP" sz="2000" b="1" u="sng" dirty="0" smtClean="0"/>
              <a:t>8</a:t>
            </a:r>
            <a:r>
              <a:rPr kumimoji="1" lang="ja-JP" altLang="en-US" sz="2000" b="1" u="sng" dirty="0" smtClean="0"/>
              <a:t>月</a:t>
            </a:r>
            <a:r>
              <a:rPr kumimoji="1" lang="en-US" altLang="ja-JP" sz="2000" b="1" u="sng" dirty="0" smtClean="0"/>
              <a:t>30</a:t>
            </a:r>
            <a:r>
              <a:rPr kumimoji="1" lang="ja-JP" altLang="en-US" sz="2000" b="1" u="sng" dirty="0" smtClean="0"/>
              <a:t>日で調整することに決定</a:t>
            </a:r>
            <a:endParaRPr kumimoji="1" lang="en-US" altLang="ja-JP" sz="2000" b="1" u="sng" dirty="0" smtClean="0"/>
          </a:p>
          <a:p>
            <a:pPr lvl="1"/>
            <a:r>
              <a:rPr kumimoji="1" lang="en-US" altLang="ja-JP" sz="2100" dirty="0"/>
              <a:t>OSS </a:t>
            </a:r>
            <a:r>
              <a:rPr kumimoji="1" lang="en-US" altLang="ja-JP" sz="2100" dirty="0" smtClean="0"/>
              <a:t>NA/ELC-NA</a:t>
            </a:r>
            <a:r>
              <a:rPr kumimoji="1" lang="ja-JP" altLang="en-US" sz="2100" dirty="0" smtClean="0"/>
              <a:t>の後で、おそらく</a:t>
            </a:r>
            <a:r>
              <a:rPr kumimoji="1" lang="en-US" altLang="ja-JP" sz="2100" dirty="0" smtClean="0"/>
              <a:t>OpenChain</a:t>
            </a:r>
            <a:r>
              <a:rPr kumimoji="1" lang="ja-JP" altLang="en-US" sz="2100" dirty="0" smtClean="0"/>
              <a:t>ミーティングの後にもなるので、そのあたりの情報も共有</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3</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54220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2019</a:t>
            </a:r>
            <a:r>
              <a:rPr kumimoji="1" lang="ja-JP" altLang="en-US" dirty="0" smtClean="0"/>
              <a:t>年</a:t>
            </a:r>
            <a:r>
              <a:rPr kumimoji="1" lang="en-US" altLang="ja-JP" dirty="0" smtClean="0"/>
              <a:t>6</a:t>
            </a:r>
            <a:r>
              <a:rPr kumimoji="1" lang="ja-JP" altLang="en-US" dirty="0" smtClean="0"/>
              <a:t>月</a:t>
            </a:r>
            <a:r>
              <a:rPr kumimoji="1" lang="en-US" altLang="ja-JP" dirty="0" smtClean="0"/>
              <a:t>20</a:t>
            </a:r>
            <a:r>
              <a:rPr kumimoji="1" lang="ja-JP" altLang="en-US" dirty="0" smtClean="0"/>
              <a:t>日　参加企業</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sz="1400" dirty="0" smtClean="0"/>
              <a:t>東芝</a:t>
            </a:r>
            <a:endParaRPr kumimoji="1" lang="ja-JP" altLang="en-US" sz="1400" dirty="0"/>
          </a:p>
          <a:p>
            <a:r>
              <a:rPr kumimoji="1" lang="ja-JP" altLang="en-US" sz="1400" dirty="0" smtClean="0"/>
              <a:t>東芝デジタルソリューションズ株式会社</a:t>
            </a:r>
            <a:endParaRPr kumimoji="1" lang="en-US" altLang="ja-JP" sz="1400" dirty="0"/>
          </a:p>
          <a:p>
            <a:r>
              <a:rPr kumimoji="1" lang="ja-JP" altLang="en-US" sz="1400" dirty="0"/>
              <a:t>サイオステクノロジー株式会社</a:t>
            </a:r>
          </a:p>
          <a:p>
            <a:r>
              <a:rPr kumimoji="1" lang="en-US" altLang="ja-JP" sz="1400" dirty="0"/>
              <a:t>NEC</a:t>
            </a:r>
            <a:r>
              <a:rPr kumimoji="1" lang="ja-JP" altLang="en-US" sz="1400" dirty="0"/>
              <a:t>ソリューションイノベータ株式会社</a:t>
            </a:r>
          </a:p>
          <a:p>
            <a:r>
              <a:rPr kumimoji="1" lang="ja-JP" altLang="en-US" sz="1400" dirty="0" smtClean="0"/>
              <a:t>株式</a:t>
            </a:r>
            <a:r>
              <a:rPr kumimoji="1" lang="ja-JP" altLang="en-US" sz="1400" dirty="0"/>
              <a:t>会社ディー・エヌ・エー</a:t>
            </a:r>
          </a:p>
          <a:p>
            <a:r>
              <a:rPr kumimoji="1" lang="ja-JP" altLang="en-US" sz="1400" dirty="0"/>
              <a:t>株式会社ベリサーブ </a:t>
            </a:r>
          </a:p>
          <a:p>
            <a:r>
              <a:rPr kumimoji="1" lang="ja-JP" altLang="en-US" sz="1400" dirty="0"/>
              <a:t>株式会社豊田自動織機</a:t>
            </a:r>
          </a:p>
          <a:p>
            <a:r>
              <a:rPr kumimoji="1" lang="ja-JP" altLang="en-US" sz="1400" dirty="0"/>
              <a:t>株式会社日立ソリューションズ</a:t>
            </a:r>
          </a:p>
          <a:p>
            <a:r>
              <a:rPr kumimoji="1" lang="ja-JP" altLang="en-US" sz="1400" dirty="0"/>
              <a:t>ソニー株式会社</a:t>
            </a:r>
          </a:p>
          <a:p>
            <a:r>
              <a:rPr kumimoji="1" lang="ja-JP" altLang="en-US" sz="1400" dirty="0"/>
              <a:t>株式会社日立製作所</a:t>
            </a:r>
          </a:p>
          <a:p>
            <a:r>
              <a:rPr kumimoji="1" lang="ja-JP" altLang="en-US" sz="1400" dirty="0"/>
              <a:t>パナソニック株式会社</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4</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77664740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10933</TotalTime>
  <Words>355</Words>
  <Application>Microsoft Office PowerPoint</Application>
  <PresentationFormat>ワイド画面</PresentationFormat>
  <Paragraphs>48</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Arial</vt:lpstr>
      <vt:lpstr>Calibri</vt:lpstr>
      <vt:lpstr>Segoe UI Light</vt:lpstr>
      <vt:lpstr>Office Theme</vt:lpstr>
      <vt:lpstr>OpenChain Japan WG Tooling Sub Working Group 第3回ミーティング</vt:lpstr>
      <vt:lpstr>Antitrust Policy Notice</vt:lpstr>
      <vt:lpstr>今回のアジェンダ</vt:lpstr>
      <vt:lpstr>2019年6月20日　参加企業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f8309610</dc:creator>
  <cp:lastModifiedBy>hama kouki(浜 功樹 ○ＩｏＴＴ□ＳＷ開)</cp:lastModifiedBy>
  <cp:revision>206</cp:revision>
  <dcterms:modified xsi:type="dcterms:W3CDTF">2019-07-04T01:13:59Z</dcterms:modified>
</cp:coreProperties>
</file>